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7" r:id="rId4"/>
    <p:sldId id="285" r:id="rId5"/>
    <p:sldId id="284" r:id="rId6"/>
    <p:sldId id="283" r:id="rId7"/>
    <p:sldId id="266" r:id="rId8"/>
    <p:sldId id="282" r:id="rId9"/>
    <p:sldId id="286" r:id="rId10"/>
    <p:sldId id="265" r:id="rId11"/>
    <p:sldId id="264" r:id="rId12"/>
    <p:sldId id="263" r:id="rId13"/>
    <p:sldId id="261" r:id="rId14"/>
    <p:sldId id="274" r:id="rId15"/>
    <p:sldId id="273" r:id="rId16"/>
    <p:sldId id="275" r:id="rId17"/>
    <p:sldId id="277" r:id="rId18"/>
    <p:sldId id="276" r:id="rId19"/>
    <p:sldId id="269" r:id="rId20"/>
    <p:sldId id="270" r:id="rId21"/>
    <p:sldId id="271" r:id="rId22"/>
    <p:sldId id="272" r:id="rId23"/>
    <p:sldId id="278" r:id="rId24"/>
    <p:sldId id="289" r:id="rId25"/>
    <p:sldId id="279" r:id="rId26"/>
    <p:sldId id="281" r:id="rId27"/>
    <p:sldId id="280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>
        <p:scale>
          <a:sx n="100" d="100"/>
          <a:sy n="100" d="100"/>
        </p:scale>
        <p:origin x="-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88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592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75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889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520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16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22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8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8122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562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55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298E-A299-49C8-AB04-5A5599AF09AB}" type="datetimeFigureOut">
              <a:rPr lang="uk-UA" smtClean="0"/>
              <a:t>14.10.2019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24378-8695-4C5A-AD95-87EB11E50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12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wwwards.com/awwwards/collections/illustration-in-web-design/" TargetMode="Externa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eg"/><Relationship Id="rId5" Type="http://schemas.openxmlformats.org/officeDocument/2006/relationships/hyperlink" Target="https://bashooka.com/coding/30-mindblowing-examples-of-svg-animation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379220" y="1888332"/>
            <a:ext cx="9144000" cy="2387600"/>
          </a:xfrm>
        </p:spPr>
        <p:txBody>
          <a:bodyPr/>
          <a:lstStyle/>
          <a:p>
            <a:r>
              <a:rPr lang="ru-RU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Графіка</a:t>
            </a:r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 для веб-</a:t>
            </a:r>
            <a:r>
              <a:rPr lang="ru-RU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середовища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2" y="5441950"/>
            <a:ext cx="2047875" cy="1416050"/>
          </a:xfrm>
        </p:spPr>
      </p:pic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07136" y="4439129"/>
            <a:ext cx="9144000" cy="165576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uk-UA" sz="28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Модуль «Веб-технології»</a:t>
            </a:r>
          </a:p>
          <a:p>
            <a:r>
              <a:rPr lang="uk-UA" sz="28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Урок 16</a:t>
            </a:r>
            <a:endParaRPr lang="ru-RU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uk-UA" b="1" dirty="0">
              <a:latin typeface="Century Gothic" panose="020B0502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1" y="264320"/>
            <a:ext cx="3469234" cy="16240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1" y="4310894"/>
            <a:ext cx="3916679" cy="18390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659" y="388206"/>
            <a:ext cx="3195849" cy="21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10778067" cy="1257933"/>
          </a:xfrm>
        </p:spPr>
        <p:txBody>
          <a:bodyPr>
            <a:normAutofit/>
          </a:bodyPr>
          <a:lstStyle/>
          <a:p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Тег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&lt;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img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&gt; 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для 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вставки 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28600" y="1257932"/>
            <a:ext cx="11772900" cy="54476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Елемент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&lt;</a:t>
            </a:r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img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&gt;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є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стандартним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тегом для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додавання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графічних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елементів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на веб-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сторінку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endParaRPr lang="ru-RU" sz="3200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Цей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тег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додає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сторінку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в тому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місці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де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воно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має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з’явитися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endParaRPr lang="ru-RU" sz="3200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Тег &lt;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img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&gt;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є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непарним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тегом.</a:t>
            </a:r>
          </a:p>
          <a:p>
            <a:pPr marL="0" indent="0">
              <a:buNone/>
            </a:pP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Обов’язковим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атрибутом є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(</a:t>
            </a:r>
            <a:r>
              <a:rPr lang="ru-RU" sz="3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англ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source — </a:t>
            </a:r>
            <a:r>
              <a:rPr lang="ru-RU" sz="3200" b="1" i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джерело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),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містить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шлях до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Зазвичай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зазначається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або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URL-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адреса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або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відносна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адреса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щодо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місця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розташування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веб-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сторінки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яка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містить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посилання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на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059" y="101921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Стандарт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розробки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сайтів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18533" y="1690688"/>
            <a:ext cx="11235267" cy="4486275"/>
          </a:xfrm>
        </p:spPr>
        <p:txBody>
          <a:bodyPr>
            <a:normAutofit lnSpcReduction="10000"/>
          </a:bodyPr>
          <a:lstStyle/>
          <a:p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рекомендується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створювати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окрему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теку з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назвою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«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images»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якій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зберігаються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всі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що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містяться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на веб-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сторінках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сайта.</a:t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&lt;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img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="images/2.jpg"&gt; </a:t>
            </a:r>
            <a:endParaRPr lang="uk-UA" b="1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uk-UA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Тег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відображає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лише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графічних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форматів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GIF, JPG, PNG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SVG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та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WebP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endParaRPr lang="uk-UA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uk-UA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атрибуті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обов’язково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має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вказуватися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розширення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39700" y="101923"/>
            <a:ext cx="10236200" cy="1588765"/>
          </a:xfrm>
        </p:spPr>
        <p:txBody>
          <a:bodyPr>
            <a:normAutofit/>
          </a:bodyPr>
          <a:lstStyle/>
          <a:p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Другий 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рекомендований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атрибут </a:t>
            </a:r>
            <a:b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uk-UA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тега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&lt;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img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&gt;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–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alt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alternative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Вказується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альтернативний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текст —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опис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тих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випадків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коли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користувачі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не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можуть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побачити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картинку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(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наприклад,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мають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вади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зору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 –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тоді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використовується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скрін-рідер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який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читає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описи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зображень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Атрибут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alt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має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надати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достатньо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інформації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користувачеві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щоб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склав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уявлення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про те,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що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є на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зображенні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. </a:t>
            </a:r>
          </a:p>
          <a:p>
            <a:endParaRPr lang="ru-RU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Довжина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альтернативного тексту не повинна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перевищувати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255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символів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CSS-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властивості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зображень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09600" y="1244600"/>
            <a:ext cx="10744200" cy="4932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Розмір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задається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двома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параметрами: </a:t>
            </a:r>
            <a:endParaRPr lang="ru-RU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width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—ширина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; </a:t>
            </a:r>
            <a:endParaRPr lang="ru-RU" dirty="0" smtClean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height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—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висота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/>
              <a:t>. </a:t>
            </a:r>
            <a:br>
              <a:rPr lang="ru-RU" dirty="0"/>
            </a:br>
            <a:endParaRPr lang="ru-RU" dirty="0" smtClean="0"/>
          </a:p>
          <a:p>
            <a:pPr marL="0" indent="0">
              <a:buNone/>
            </a:pP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Достатньо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задати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один з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атрибутів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-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інший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буде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обчислюватися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автоматично для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збереження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пропорцій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малюнка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Ширину й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висоту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можна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задавати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як у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пікселях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(при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цьому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розмір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картинки буде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постійним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незалежно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роздільності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екрану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), так і у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відсотках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—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тоді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розмір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картинки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залежатиме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роздільності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екрана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користувача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/>
          <a:lstStyle/>
          <a:p>
            <a:r>
              <a:rPr lang="ru-RU" b="1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Необхідно</a:t>
            </a:r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знати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Якщо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не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задавати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розміри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відобразиться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на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сторінці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в реальному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розмірі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Браузер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потребуватиме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часу на те,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щоб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дізнатися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розміри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і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завантажити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 Лише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після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цього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він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повернеться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до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завантаження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іншого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вмісту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документа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Якщо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зазначити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розміри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, то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браузер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спочатку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зарезервує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місце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підготує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макет документа,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відобразить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текст і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лише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потім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завантажить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17550"/>
            <a:ext cx="9994900" cy="2559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можуть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бути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квадратними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або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прямокутними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Якщо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ми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використовуватимемо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обидва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параметри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браузер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помістить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в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прямокутник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виділеного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розміру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навіть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якщо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його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реальні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ширина й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висота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більші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(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стисне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)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або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менші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(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розтягне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),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76600"/>
            <a:ext cx="11391900" cy="33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965200"/>
            <a:ext cx="10896600" cy="5211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дозволяє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створити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рамку для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можна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налаштовувати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ширину та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колір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і стиль рамки за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допомогою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відповідних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параметрів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•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border-width;</a:t>
            </a:r>
            <a:b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• border-color;</a:t>
            </a:r>
            <a:b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• border-style.</a:t>
            </a:r>
            <a:b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Додатково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можна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налаштовувати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ru-RU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ці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властивості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для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кожної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сторони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•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top (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верхня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),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•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left (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ліва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),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•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right (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права),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•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bottom (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нижня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).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38" y="228600"/>
            <a:ext cx="1897536" cy="1462088"/>
          </a:xfrm>
          <a:prstGeom prst="rect">
            <a:avLst/>
          </a:prstGeom>
        </p:spPr>
      </p:pic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8938" cy="126047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Параметр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border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100" name="Picture 4" descr="Результат пошуку зображень за запитом &quot;пример бордер в сіі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04" y="2427288"/>
            <a:ext cx="5392996" cy="35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0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/>
          <a:lstStyle/>
          <a:p>
            <a:r>
              <a:rPr lang="uk-UA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Поміркуйте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6325" y="-123825"/>
            <a:ext cx="9279467" cy="1260475"/>
          </a:xfrm>
        </p:spPr>
        <p:txBody>
          <a:bodyPr/>
          <a:lstStyle/>
          <a:p>
            <a:r>
              <a:rPr lang="uk-UA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Відступи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5851" y="895350"/>
            <a:ext cx="5892049" cy="5727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padding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 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внутрішні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відступи</a:t>
            </a:r>
            <a:endParaRPr lang="ru-RU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між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зображенням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та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рамкою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margin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задає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усіх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чотирьох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країв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ru-RU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Можна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задавати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конкретного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краю:</a:t>
            </a: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margin-top 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верхньої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сторони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</a:p>
          <a:p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margin-right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правого боку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</a:p>
          <a:p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margin-bottom 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нижньої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сторони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;</a:t>
            </a:r>
          </a:p>
          <a:p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margin-left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лівого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боку.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6" y="323850"/>
            <a:ext cx="6067425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9825" y="3759200"/>
            <a:ext cx="62995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Аналогічно</a:t>
            </a:r>
            <a: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можна</a:t>
            </a:r>
            <a: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задавати</a:t>
            </a:r>
            <a: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внутрішні</a:t>
            </a:r>
            <a: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відступи</a:t>
            </a:r>
            <a: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  <a:br>
              <a:rPr lang="ru-RU" sz="2600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padding-top, </a:t>
            </a:r>
            <a:endParaRPr lang="uk-UA" sz="2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padding-left</a:t>
            </a:r>
            <a:r>
              <a:rPr lang="en-US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endParaRPr lang="uk-UA" sz="2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padding-right</a:t>
            </a:r>
            <a:r>
              <a:rPr lang="en-US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endParaRPr lang="uk-UA" sz="2600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padding-bottom </a:t>
            </a:r>
            <a:r>
              <a:rPr lang="en-US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sz="26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4762500" y="32705"/>
            <a:ext cx="7429500" cy="3019425"/>
            <a:chOff x="3626003" y="947004"/>
            <a:chExt cx="7429500" cy="3019425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26003" y="947004"/>
              <a:ext cx="7429500" cy="30194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75867" y="3318933"/>
              <a:ext cx="5179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КОД</a:t>
              </a:r>
              <a:r>
                <a:rPr lang="en-US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 HTML</a:t>
              </a:r>
              <a:endParaRPr lang="ru-RU" sz="2800" b="1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1103453" y="0"/>
            <a:ext cx="5803385" cy="4036796"/>
            <a:chOff x="336236" y="0"/>
            <a:chExt cx="5803385" cy="40367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236" y="0"/>
              <a:ext cx="2832414" cy="40367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9985" y="1495178"/>
              <a:ext cx="5179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КОД</a:t>
              </a:r>
              <a:r>
                <a:rPr lang="en-US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 CSS</a:t>
              </a:r>
              <a:endParaRPr lang="ru-RU" sz="2800" b="1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06836" y="3992810"/>
            <a:ext cx="12085164" cy="2306389"/>
            <a:chOff x="106836" y="3992810"/>
            <a:chExt cx="12085164" cy="2306389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836" y="3992810"/>
              <a:ext cx="12085164" cy="23063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61467" y="5749598"/>
              <a:ext cx="5179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err="1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Відображення</a:t>
              </a:r>
              <a:r>
                <a:rPr lang="ru-RU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 у браузер</a:t>
              </a:r>
              <a:r>
                <a:rPr lang="uk-UA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і</a:t>
              </a:r>
              <a:endParaRPr lang="ru-RU" sz="2800" b="1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3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53" y="2216410"/>
            <a:ext cx="4398741" cy="316159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93" y="2241198"/>
            <a:ext cx="4391901" cy="3143048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6199" y="1560870"/>
            <a:ext cx="5785310" cy="5154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Фотографії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рисунки,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фонові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малюнки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— все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візуальні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елементи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веб-дизайну.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Саме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них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залежить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зовнішній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вигляд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сайта, 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також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швидкість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його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завантаження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509" y="2151017"/>
            <a:ext cx="6102785" cy="33141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09" y="2151017"/>
            <a:ext cx="6141247" cy="33141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738" y="2138798"/>
            <a:ext cx="6168325" cy="33168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595" y="2129260"/>
            <a:ext cx="6225775" cy="333589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0"/>
          <a:srcRect t="1891" b="1192"/>
          <a:stretch/>
        </p:blipFill>
        <p:spPr>
          <a:xfrm>
            <a:off x="5792671" y="2101944"/>
            <a:ext cx="6198699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5522"/>
            <a:ext cx="12192000" cy="29656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7373" y="0"/>
            <a:ext cx="5347062" cy="35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/>
          <a:lstStyle/>
          <a:p>
            <a:r>
              <a:rPr lang="ru-RU" b="1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Поміркуйте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71748" y="17245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На наступному слайді перегляньте два </a:t>
            </a:r>
            <a:r>
              <a:rPr lang="uk-UA" dirty="0" err="1" smtClean="0"/>
              <a:t>скріншоти</a:t>
            </a:r>
            <a:r>
              <a:rPr lang="uk-UA" dirty="0" smtClean="0"/>
              <a:t> веб-сторінки, встановіть відповідність між двома кодами і їх відображенням у браузері, поясніть зміни.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354632" y="3140604"/>
            <a:ext cx="5949385" cy="3171296"/>
            <a:chOff x="354632" y="3140604"/>
            <a:chExt cx="5949385" cy="31712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32" y="3140604"/>
              <a:ext cx="5949385" cy="317129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98486" y="5828933"/>
              <a:ext cx="990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a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6621133" y="2990302"/>
            <a:ext cx="5486400" cy="3352800"/>
            <a:chOff x="6621133" y="2990302"/>
            <a:chExt cx="5486400" cy="3352800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1133" y="2990302"/>
              <a:ext cx="5486400" cy="3352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21783" y="5828933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б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1502500" y="207373"/>
            <a:ext cx="9924384" cy="1850359"/>
            <a:chOff x="101600" y="115655"/>
            <a:chExt cx="12192000" cy="2986122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" y="115655"/>
              <a:ext cx="12192000" cy="29861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09000" y="2633133"/>
              <a:ext cx="855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?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4240199" y="2154343"/>
            <a:ext cx="5127502" cy="4412556"/>
            <a:chOff x="4521595" y="2277079"/>
            <a:chExt cx="5127502" cy="441255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595" y="2277079"/>
              <a:ext cx="5127502" cy="441255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98170" y="2876490"/>
              <a:ext cx="855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?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0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Завдання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для </a:t>
            </a:r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самостійного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виконання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Створіть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сторінки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на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яких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відображатимуться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графічні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об’єкти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аналогічно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наведеним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слайді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. Результат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надішліть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електронну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пошту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вчителю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3031996"/>
            <a:ext cx="4676286" cy="31449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524119" y="3048000"/>
            <a:ext cx="4829681" cy="3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42900" y="212725"/>
            <a:ext cx="5648325" cy="1654175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Завдання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для </a:t>
            </a:r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самостійного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rgbClr val="060642"/>
                </a:solidFill>
                <a:latin typeface="Century Gothic" panose="020B0502020202020204" pitchFamily="34" charset="0"/>
              </a:rPr>
              <a:t>виконання</a:t>
            </a:r>
            <a:r>
              <a:rPr lang="ru-RU" b="1" dirty="0">
                <a:solidFill>
                  <a:srgbClr val="060642"/>
                </a:solidFill>
                <a:latin typeface="Century Gothic" panose="020B0502020202020204" pitchFamily="34" charset="0"/>
              </a:rPr>
              <a:t> </a:t>
            </a: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73" y="101923"/>
            <a:ext cx="4667901" cy="6649378"/>
          </a:xfrm>
          <a:prstGeom prst="rect">
            <a:avLst/>
          </a:prstGeom>
        </p:spPr>
      </p:pic>
      <p:sp>
        <p:nvSpPr>
          <p:cNvPr id="9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5382375" cy="432752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Створіть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сторінку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на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якій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відображатимуться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графічні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об’єкти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аналогічно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наведеним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слайді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. Результат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надішліть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електронну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пошту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вчителю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/>
          <a:lstStyle/>
          <a:p>
            <a:r>
              <a:rPr lang="uk-UA" b="1" dirty="0">
                <a:solidFill>
                  <a:srgbClr val="060642"/>
                </a:solidFill>
                <a:latin typeface="Century Gothic" panose="020B0502020202020204" pitchFamily="34" charset="0"/>
              </a:rPr>
              <a:t>Аналізуємо. Обговорюємо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Які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графічні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формати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та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якими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командами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мови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розмітки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відображаються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Що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таке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screen-reader?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Для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чого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він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призначений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обов’язкові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атрибути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має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тег для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відображення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графічних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об’єктів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веб-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сторінці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стилі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використовують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для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відображення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графічного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об'єкта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на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веб-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сторінці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Обґрунтуйте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використання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атрибутів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ширини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та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висоти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Який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вид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комп'ютерної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графіки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краще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використовувати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для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фотографій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/>
          <a:lstStyle/>
          <a:p>
            <a:r>
              <a:rPr lang="uk-UA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Домашнє завдання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5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31802"/>
          <a:stretch/>
        </p:blipFill>
        <p:spPr>
          <a:xfrm>
            <a:off x="2817477" y="1258455"/>
            <a:ext cx="5303980" cy="1808595"/>
          </a:xfrm>
          <a:prstGeom prst="rect">
            <a:avLst/>
          </a:prstGeom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539903" y="390128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Джерело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приклад</a:t>
            </a:r>
            <a:r>
              <a:rPr lang="uk-UA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сайтів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: </a:t>
            </a:r>
            <a:r>
              <a:rPr lang="en-US" dirty="0" smtClean="0">
                <a:latin typeface="Century Gothic" panose="020B0502020202020204" pitchFamily="34" charset="0"/>
                <a:hlinkClick r:id="rId5"/>
              </a:rPr>
              <a:t>https://www.awwwards.com/awwwards/collections/illustration-in-web-design/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Основні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графічних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файлів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у веб-</a:t>
            </a:r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дизай</a:t>
            </a:r>
            <a:r>
              <a:rPr lang="uk-U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ні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97467" y="1825625"/>
            <a:ext cx="1811866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GIF</a:t>
            </a:r>
            <a:endParaRPr lang="ru-RU" b="1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JPEG</a:t>
            </a:r>
            <a:endParaRPr lang="ru-RU" b="1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PNG</a:t>
            </a:r>
            <a:endParaRPr lang="ru-RU" b="1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SVG </a:t>
            </a:r>
          </a:p>
          <a:p>
            <a:pPr marL="0" indent="0">
              <a:buNone/>
            </a:pPr>
            <a:endParaRPr lang="ru-RU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57425"/>
            <a:ext cx="5715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JPEG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32803" y="1260475"/>
            <a:ext cx="7141633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Joint Photographic Experts Group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),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або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JPG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—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16-бітовий формат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растрових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популярний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зберігання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цифрових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фотографій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мають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дрібні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деталі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та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яскраві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кольори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у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JPEG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швидко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завантажуються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Проте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JPEG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підтримує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прозорість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і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його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має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сенсу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використовувати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для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логотипів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піктограм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ru-RU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050" name="Picture 2" descr="Результат пошуку зображень за запитом &quot;jpg высокого качества\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271" y="0"/>
            <a:ext cx="4906712" cy="27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ьтат пошуку зображень за запитом &quot;jpg высокого качества с мелкими деталями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67" y="3556529"/>
            <a:ext cx="4855633" cy="30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364170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GIF 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90500" y="896305"/>
            <a:ext cx="7105650" cy="5772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Graphic Interchange Format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—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обмежений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256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кольорами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тому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абсолютно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підходить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цифрових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фотографій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із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тисячами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відтінків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Проте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дуже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ефективний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зберігання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логотипів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піктограм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таблиць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Підтримує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прозорість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та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дозволяє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створювати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різноманітну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анімацію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(тема 18 уроку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)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1472905"/>
            <a:ext cx="4442883" cy="40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364170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PNG 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52400" y="1047750"/>
            <a:ext cx="7524750" cy="5129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Portable Network Graphic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—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зручно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використовувати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простого й плоского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графічного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дизайну.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PNG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дозволяє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працювати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із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прозорістю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проте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він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підтримує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анімацію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Зазвичай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цей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формат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використовують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для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публікації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невеликих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картинок,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логотипів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іконок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діаграм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графічних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елементів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із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прозорістю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фотографій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без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втрати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якості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8620" y="2413632"/>
            <a:ext cx="6341693" cy="39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146" y="51859"/>
            <a:ext cx="9279467" cy="895350"/>
          </a:xfrm>
        </p:spPr>
        <p:txBody>
          <a:bodyPr/>
          <a:lstStyle/>
          <a:p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Цікаво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-1" y="999067"/>
            <a:ext cx="7636933" cy="56376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WebP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 -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новий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графічний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формат,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розроблений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у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2010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році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компанією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Google</a:t>
            </a:r>
            <a:r>
              <a:rPr lang="uk-UA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з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використанням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нового алгоритму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стиснення</a:t>
            </a:r>
            <a:r>
              <a:rPr lang="uk-UA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і спрямований на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зменшення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обсягу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при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збереженні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якості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Особливості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WebP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стискує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без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втрат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краще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ніж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PNG (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на 26% за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даними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Google);</a:t>
            </a:r>
          </a:p>
          <a:p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стискує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з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втратами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краще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ніж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JPEG (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на 25-34% за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даними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Google);</a:t>
            </a:r>
          </a:p>
          <a:p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підтримує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прозорість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(альфа-канал).</a:t>
            </a: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uk-UA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Наразі підтримується браузерами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Chrome, Opera </a:t>
            </a:r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та</a:t>
            </a:r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 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Firefox</a:t>
            </a:r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3" y="101923"/>
            <a:ext cx="2061941" cy="1588765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7546720" y="0"/>
            <a:ext cx="4645280" cy="3166533"/>
            <a:chOff x="7546720" y="0"/>
            <a:chExt cx="4645280" cy="3166533"/>
          </a:xfrm>
        </p:grpSpPr>
        <p:pic>
          <p:nvPicPr>
            <p:cNvPr id="1026" name="Picture 2" descr="Изображение 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720" y="0"/>
              <a:ext cx="4645280" cy="316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0210800" y="2795098"/>
              <a:ext cx="19388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JPG 44 </a:t>
              </a:r>
              <a:r>
                <a:rPr lang="ru-RU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Кб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7636933" y="3531658"/>
            <a:ext cx="4555067" cy="3105038"/>
            <a:chOff x="7636933" y="3531658"/>
            <a:chExt cx="4555067" cy="3105038"/>
          </a:xfrm>
        </p:grpSpPr>
        <p:pic>
          <p:nvPicPr>
            <p:cNvPr id="6" name="Picture 2" descr="Изображение 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933" y="3531658"/>
              <a:ext cx="4555067" cy="310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191017" y="6176963"/>
              <a:ext cx="19388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WebP</a:t>
              </a:r>
              <a:r>
                <a:rPr lang="en-US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 26 </a:t>
              </a:r>
              <a:r>
                <a:rPr lang="ru-RU" b="1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Кб</a:t>
              </a:r>
              <a:endParaRPr lang="ru-RU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7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90500" y="101923"/>
            <a:ext cx="9279467" cy="126047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SVG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90500" y="895350"/>
            <a:ext cx="7410450" cy="5281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Scalable Vector Graphics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) —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найбільш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поширений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векторний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формат.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Розмір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об'єктів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SVG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набагато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менше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розміру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растрових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самі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не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втрачають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в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якості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при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масштабуванні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Формат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SVG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чудово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підходить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для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малокольорових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схем,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логотипів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і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іконок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. </a:t>
            </a:r>
            <a:endParaRPr lang="ru-RU" dirty="0"/>
          </a:p>
        </p:txBody>
      </p:sp>
      <p:pic>
        <p:nvPicPr>
          <p:cNvPr id="3074" name="Picture 2" descr="Результат пошуку зображень за запитом &quot;svg&quot;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1229834"/>
            <a:ext cx="4612643" cy="46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5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34100" y="0"/>
            <a:ext cx="10515600" cy="1325563"/>
          </a:xfrm>
        </p:spPr>
        <p:txBody>
          <a:bodyPr/>
          <a:lstStyle/>
          <a:p>
            <a:r>
              <a:rPr lang="ru-RU" b="1" dirty="0" err="1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Цікаво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-1" y="220662"/>
            <a:ext cx="4812825" cy="59896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Все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більше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веб-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дизайнерів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пристають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до думки,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що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растрові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зображення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повинні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використовуватися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лише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для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фотографій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 </a:t>
            </a:r>
            <a:endParaRPr lang="en-US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За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своєю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суттю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будь-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який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сайт —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це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інтерфейс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,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і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всі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інтерфейси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мають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бути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векторними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.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Саме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тому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безумовну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популярність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набуває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використання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векторного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формату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SVG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b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uk-UA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uk-UA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Приклад  </a:t>
            </a:r>
            <a:r>
              <a:rPr lang="en-US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SVG-</a:t>
            </a:r>
            <a:r>
              <a:rPr lang="ru-RU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анімації</a:t>
            </a:r>
            <a:endParaRPr lang="uk-UA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https://bashooka.com/coding/30-mindblowing-examples-of-svg-animation/</a:t>
            </a:r>
            <a:endParaRPr lang="ru-RU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DEDBD4"/>
              </a:clrFrom>
              <a:clrTo>
                <a:srgbClr val="DEDB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059" y="30630"/>
            <a:ext cx="2061941" cy="1588765"/>
          </a:xfrm>
          <a:prstGeom prst="rect">
            <a:avLst/>
          </a:prstGeom>
        </p:spPr>
      </p:pic>
      <p:pic>
        <p:nvPicPr>
          <p:cNvPr id="2" name="Gg8nkFZAq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2825" y="1650025"/>
            <a:ext cx="7179149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інформатика.potx" id="{969E901C-A73F-4ABF-96AB-6D2DAF51B302}" vid="{A7136400-2433-41AC-84BC-58F63F8D1C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веб-технології_1.pptx</Template>
  <TotalTime>406</TotalTime>
  <Words>724</Words>
  <Application>Microsoft Office PowerPoint</Application>
  <PresentationFormat>Широкоэкранный</PresentationFormat>
  <Paragraphs>99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Wingdings</vt:lpstr>
      <vt:lpstr>Тема Office</vt:lpstr>
      <vt:lpstr>Графіка для веб-середовища</vt:lpstr>
      <vt:lpstr>Презентация PowerPoint</vt:lpstr>
      <vt:lpstr>Основні формати графічних файлів у веб-дизайні </vt:lpstr>
      <vt:lpstr>Формат JPEG  </vt:lpstr>
      <vt:lpstr> Формат GIF </vt:lpstr>
      <vt:lpstr> Формат PNG </vt:lpstr>
      <vt:lpstr>Цікаво</vt:lpstr>
      <vt:lpstr>Формат SVG  </vt:lpstr>
      <vt:lpstr>Цікаво</vt:lpstr>
      <vt:lpstr>Тег &lt;img&gt; для вставки зображення</vt:lpstr>
      <vt:lpstr>Стандарт розробки сайтів  </vt:lpstr>
      <vt:lpstr>Другий (рекомендований) атрибут  тега  &lt;img&gt; – alt   (alternative) </vt:lpstr>
      <vt:lpstr>CSS-властивості зображень  </vt:lpstr>
      <vt:lpstr>Необхідно знати</vt:lpstr>
      <vt:lpstr>Презентация PowerPoint</vt:lpstr>
      <vt:lpstr>Параметр border </vt:lpstr>
      <vt:lpstr>Поміркуйте</vt:lpstr>
      <vt:lpstr>Відступи</vt:lpstr>
      <vt:lpstr>Презентация PowerPoint</vt:lpstr>
      <vt:lpstr>Презентация PowerPoint</vt:lpstr>
      <vt:lpstr>Поміркуйте</vt:lpstr>
      <vt:lpstr>Презентация PowerPoint</vt:lpstr>
      <vt:lpstr>Завдання для самостійного виконання </vt:lpstr>
      <vt:lpstr>Завдання для самостійного виконання </vt:lpstr>
      <vt:lpstr>Аналізуємо. Обговорюємо</vt:lpstr>
      <vt:lpstr>Домашнє завдання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Nata</dc:creator>
  <cp:lastModifiedBy>Nata</cp:lastModifiedBy>
  <cp:revision>31</cp:revision>
  <dcterms:created xsi:type="dcterms:W3CDTF">2019-07-24T11:39:25Z</dcterms:created>
  <dcterms:modified xsi:type="dcterms:W3CDTF">2019-10-14T20:14:04Z</dcterms:modified>
</cp:coreProperties>
</file>